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72" r:id="rId4"/>
    <p:sldId id="269" r:id="rId5"/>
    <p:sldId id="300" r:id="rId6"/>
    <p:sldId id="270" r:id="rId7"/>
    <p:sldId id="271" r:id="rId8"/>
    <p:sldId id="274" r:id="rId9"/>
    <p:sldId id="273" r:id="rId10"/>
    <p:sldId id="293" r:id="rId11"/>
    <p:sldId id="294" r:id="rId12"/>
    <p:sldId id="295" r:id="rId13"/>
    <p:sldId id="301" r:id="rId14"/>
    <p:sldId id="302" r:id="rId15"/>
    <p:sldId id="303" r:id="rId16"/>
    <p:sldId id="304" r:id="rId17"/>
    <p:sldId id="296" r:id="rId18"/>
    <p:sldId id="297" r:id="rId19"/>
    <p:sldId id="298" r:id="rId20"/>
    <p:sldId id="299" r:id="rId21"/>
    <p:sldId id="275" r:id="rId22"/>
    <p:sldId id="276" r:id="rId23"/>
    <p:sldId id="277" r:id="rId24"/>
    <p:sldId id="305" r:id="rId25"/>
    <p:sldId id="306" r:id="rId26"/>
    <p:sldId id="285" r:id="rId27"/>
    <p:sldId id="286" r:id="rId28"/>
    <p:sldId id="284" r:id="rId29"/>
    <p:sldId id="280" r:id="rId30"/>
    <p:sldId id="278" r:id="rId31"/>
    <p:sldId id="2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95" autoAdjust="0"/>
  </p:normalViewPr>
  <p:slideViewPr>
    <p:cSldViewPr snapToGrid="0">
      <p:cViewPr varScale="1">
        <p:scale>
          <a:sx n="82" d="100"/>
          <a:sy n="82" d="100"/>
        </p:scale>
        <p:origin x="8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3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17:33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17:33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17:33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17:33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17:33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17:33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17:33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17:33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17:33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17:33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dirty="0"/>
              <a:t>Mintaszöveg szerkesztése</a:t>
            </a:r>
          </a:p>
          <a:p>
            <a:pPr lvl="1"/>
            <a:r>
              <a:rPr lang="hu-HU" noProof="0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17:33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Térinformatikai programozás 1.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noProof="0" dirty="0" err="1">
                <a:solidFill>
                  <a:srgbClr val="003300"/>
                </a:solidFill>
                <a:latin typeface="Arial Narrow" panose="020B0606020202030204" pitchFamily="34" charset="0"/>
              </a:rPr>
              <a:t>Programozáselmélet</a:t>
            </a:r>
            <a:endParaRPr lang="hu-HU" noProof="0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noProof="0" dirty="0" err="1"/>
              <a:t>Programozáselmélet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Térinformatikai programozás 1.</a:t>
            </a:r>
          </a:p>
          <a:p>
            <a:r>
              <a:rPr lang="hu-HU" dirty="0"/>
              <a:t>2023.09.13</a:t>
            </a:r>
            <a:r>
              <a:rPr lang="hu-HU" noProof="0" dirty="0"/>
              <a:t>.</a:t>
            </a:r>
          </a:p>
          <a:p>
            <a:r>
              <a:rPr lang="hu-HU" noProof="0" dirty="0" err="1"/>
              <a:t>Bede-Fazekas</a:t>
            </a:r>
            <a:r>
              <a:rPr lang="hu-HU" noProof="0" dirty="0"/>
              <a:t> Ákos</a:t>
            </a:r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program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egyértelműen meghatározott lépések sorozatából áll</a:t>
            </a:r>
          </a:p>
          <a:p>
            <a:pPr lvl="1"/>
            <a:r>
              <a:rPr lang="hu-HU" noProof="0" dirty="0"/>
              <a:t>minden lépésnek van egyértelmű rákövetkezője</a:t>
            </a:r>
          </a:p>
          <a:p>
            <a:r>
              <a:rPr lang="hu-HU" noProof="0" dirty="0"/>
              <a:t>véges számú lépés után véget ér</a:t>
            </a:r>
          </a:p>
          <a:p>
            <a:r>
              <a:rPr lang="hu-HU" noProof="0" dirty="0"/>
              <a:t>általános érvényű</a:t>
            </a:r>
          </a:p>
          <a:p>
            <a:pPr lvl="1"/>
            <a:r>
              <a:rPr lang="hu-HU" noProof="0" dirty="0"/>
              <a:t>azaz ha a problémák csak a bemenő adatokban térnek el, akkor ugyanazzal az algoritmussal megoldhatóak</a:t>
            </a:r>
          </a:p>
          <a:p>
            <a:r>
              <a:rPr lang="hu-HU" noProof="0" dirty="0"/>
              <a:t>ugyanarra a bemenő adatra mindig ugyanazt a megoldást adja</a:t>
            </a:r>
          </a:p>
          <a:p>
            <a:pPr lvl="1"/>
            <a:r>
              <a:rPr lang="hu-HU" dirty="0"/>
              <a:t>eltekintve a szándékosan beleépített véletlenszerűségtől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programozás lépései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tervezés</a:t>
            </a:r>
          </a:p>
          <a:p>
            <a:pPr lvl="1"/>
            <a:r>
              <a:rPr lang="hu-HU" noProof="0" dirty="0"/>
              <a:t>bonyolult programot nem ciki előtte papíron, rajzolgatva megtervezni, sőt!</a:t>
            </a:r>
          </a:p>
          <a:p>
            <a:pPr lvl="1"/>
            <a:r>
              <a:rPr lang="hu-HU" noProof="0" dirty="0"/>
              <a:t>később sokkal könnyebb lesz majd lekódolni és hibát keresni</a:t>
            </a:r>
          </a:p>
          <a:p>
            <a:pPr lvl="1"/>
            <a:r>
              <a:rPr lang="hu-HU" dirty="0" err="1"/>
              <a:t>pszeudokód</a:t>
            </a:r>
            <a:endParaRPr lang="hu-HU" noProof="0" dirty="0"/>
          </a:p>
          <a:p>
            <a:r>
              <a:rPr lang="hu-HU" b="1" noProof="0" dirty="0"/>
              <a:t>kódírás</a:t>
            </a:r>
            <a:endParaRPr lang="hu-HU" dirty="0"/>
          </a:p>
          <a:p>
            <a:pPr lvl="1"/>
            <a:r>
              <a:rPr lang="hu-HU" noProof="0" dirty="0"/>
              <a:t>szűken vett programozás</a:t>
            </a:r>
          </a:p>
          <a:p>
            <a:r>
              <a:rPr lang="hu-HU" noProof="0" dirty="0"/>
              <a:t>hibakeresés, tesztelés</a:t>
            </a:r>
          </a:p>
          <a:p>
            <a:pPr lvl="1"/>
            <a:r>
              <a:rPr lang="hu-HU" noProof="0" dirty="0"/>
              <a:t>iteratív, addig végezzük, amíg tökéletes nem lesz a program</a:t>
            </a:r>
          </a:p>
          <a:p>
            <a:r>
              <a:rPr lang="hu-HU" noProof="0" dirty="0"/>
              <a:t>optimalizálás (elhagyható)</a:t>
            </a:r>
          </a:p>
          <a:p>
            <a:pPr lvl="1"/>
            <a:r>
              <a:rPr lang="hu-HU" noProof="0" dirty="0"/>
              <a:t>sebesség, memória</a:t>
            </a:r>
          </a:p>
          <a:p>
            <a:r>
              <a:rPr lang="hu-HU" noProof="0" dirty="0"/>
              <a:t>dokumentálás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253" y="2262857"/>
            <a:ext cx="2780796" cy="2002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7253" y="4321418"/>
            <a:ext cx="2780796" cy="17903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445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Olvashatóság és dokumentálás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gyakran sajnos kimarad, még csapatmunka esetén is…</a:t>
            </a:r>
          </a:p>
          <a:p>
            <a:r>
              <a:rPr lang="hu-HU" noProof="0" dirty="0"/>
              <a:t>nagyon fontos, ha bármi esély van rá, hogy a későbbiekben valaki még használni/értelmezni szeretné a kódunkat</a:t>
            </a:r>
          </a:p>
          <a:p>
            <a:pPr lvl="1"/>
            <a:r>
              <a:rPr lang="hu-HU" noProof="0" dirty="0"/>
              <a:t>a valaki nem feltétlenül másvalakit jelent!</a:t>
            </a:r>
          </a:p>
          <a:p>
            <a:pPr lvl="1"/>
            <a:r>
              <a:rPr lang="hu-HU" noProof="0" dirty="0"/>
              <a:t>egy saját, pár évvel korábban írt kód értelmezése is kihívás lehet</a:t>
            </a:r>
          </a:p>
          <a:p>
            <a:r>
              <a:rPr lang="hu-HU" noProof="0" dirty="0"/>
              <a:t>csapatban fejlesztett, nagy programok esetén külön dokumentáció</a:t>
            </a:r>
          </a:p>
          <a:p>
            <a:r>
              <a:rPr lang="hu-HU" noProof="0" dirty="0"/>
              <a:t>kis programok esetén elég:</a:t>
            </a:r>
          </a:p>
          <a:p>
            <a:pPr lvl="1"/>
            <a:r>
              <a:rPr lang="hu-HU" noProof="0" dirty="0"/>
              <a:t>beszédes változó- és függvényneveket használni</a:t>
            </a:r>
          </a:p>
          <a:p>
            <a:pPr lvl="1"/>
            <a:r>
              <a:rPr lang="hu-HU" noProof="0" dirty="0"/>
              <a:t>jól strukturált, logikus kódot írni</a:t>
            </a:r>
          </a:p>
          <a:p>
            <a:pPr lvl="1"/>
            <a:r>
              <a:rPr lang="hu-HU" noProof="0" dirty="0"/>
              <a:t>megjegyzéseket (kommenteket) rakni a lényegi helyekre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979" y="5544150"/>
            <a:ext cx="8049584" cy="594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977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Programozási paradigmák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többféle programozási paradigma</a:t>
            </a:r>
          </a:p>
          <a:p>
            <a:pPr lvl="1"/>
            <a:r>
              <a:rPr lang="hu-HU" dirty="0"/>
              <a:t>nem zárják ki egymást</a:t>
            </a:r>
          </a:p>
          <a:p>
            <a:r>
              <a:rPr lang="hu-HU" dirty="0"/>
              <a:t>egy nyelv több paradigmát is megvalósíthat</a:t>
            </a:r>
          </a:p>
          <a:p>
            <a:pPr lvl="1"/>
            <a:r>
              <a:rPr lang="hu-HU" dirty="0"/>
              <a:t>pl. Python: funkcionális, objektumorientált és procedurális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Programozási paradigmák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imperatív</a:t>
            </a:r>
            <a:endParaRPr lang="hu-HU" dirty="0"/>
          </a:p>
          <a:p>
            <a:pPr lvl="1"/>
            <a:r>
              <a:rPr lang="en-US" dirty="0"/>
              <a:t>a </a:t>
            </a:r>
            <a:r>
              <a:rPr lang="en-US" dirty="0" err="1"/>
              <a:t>programozó</a:t>
            </a:r>
            <a:r>
              <a:rPr lang="en-US" dirty="0"/>
              <a:t> </a:t>
            </a:r>
            <a:r>
              <a:rPr lang="en-US" dirty="0" err="1"/>
              <a:t>utasítja</a:t>
            </a:r>
            <a:r>
              <a:rPr lang="en-US" dirty="0"/>
              <a:t> a </a:t>
            </a:r>
            <a:r>
              <a:rPr lang="en-US" dirty="0" err="1"/>
              <a:t>gépet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állapotának</a:t>
            </a:r>
            <a:r>
              <a:rPr lang="en-US" dirty="0"/>
              <a:t> </a:t>
            </a:r>
            <a:r>
              <a:rPr lang="en-US" dirty="0" err="1"/>
              <a:t>megváltoztatására</a:t>
            </a:r>
            <a:endParaRPr lang="hu-HU" dirty="0"/>
          </a:p>
          <a:p>
            <a:r>
              <a:rPr lang="en-US" dirty="0" err="1"/>
              <a:t>dekleratív</a:t>
            </a:r>
            <a:endParaRPr lang="hu-HU" dirty="0"/>
          </a:p>
          <a:p>
            <a:pPr lvl="1"/>
            <a:r>
              <a:rPr lang="en-US" dirty="0"/>
              <a:t>a </a:t>
            </a:r>
            <a:r>
              <a:rPr lang="en-US" dirty="0" err="1"/>
              <a:t>programozó</a:t>
            </a:r>
            <a:r>
              <a:rPr lang="en-US" dirty="0"/>
              <a:t> </a:t>
            </a:r>
            <a:r>
              <a:rPr lang="en-US" dirty="0" err="1"/>
              <a:t>deklarálja</a:t>
            </a:r>
            <a:r>
              <a:rPr lang="en-US" dirty="0"/>
              <a:t> a </a:t>
            </a:r>
            <a:r>
              <a:rPr lang="en-US" dirty="0" err="1"/>
              <a:t>kívánt</a:t>
            </a:r>
            <a:r>
              <a:rPr lang="en-US" dirty="0"/>
              <a:t> </a:t>
            </a:r>
            <a:r>
              <a:rPr lang="en-US" dirty="0" err="1"/>
              <a:t>eredmény</a:t>
            </a:r>
            <a:r>
              <a:rPr lang="en-US" dirty="0"/>
              <a:t> </a:t>
            </a:r>
            <a:r>
              <a:rPr lang="en-US" dirty="0" err="1"/>
              <a:t>tulajdonságait</a:t>
            </a:r>
            <a:r>
              <a:rPr lang="en-US" dirty="0"/>
              <a:t>, de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hogyan</a:t>
            </a:r>
            <a:r>
              <a:rPr lang="en-US" dirty="0"/>
              <a:t>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azt</a:t>
            </a:r>
            <a:r>
              <a:rPr lang="en-US" dirty="0"/>
              <a:t> </a:t>
            </a:r>
            <a:r>
              <a:rPr lang="en-US" dirty="0" err="1"/>
              <a:t>kiszámítani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05" y="3335286"/>
            <a:ext cx="5542672" cy="27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49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Programozási paradigmák – imperatív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578064" cy="4754563"/>
          </a:xfrm>
        </p:spPr>
        <p:txBody>
          <a:bodyPr/>
          <a:lstStyle/>
          <a:p>
            <a:r>
              <a:rPr lang="hu-HU" b="1" dirty="0"/>
              <a:t>strukturális</a:t>
            </a:r>
          </a:p>
          <a:p>
            <a:pPr lvl="1"/>
            <a:r>
              <a:rPr lang="hu-HU" dirty="0"/>
              <a:t>lépésről lépésre történik a végrehajtás</a:t>
            </a:r>
          </a:p>
          <a:p>
            <a:pPr lvl="1"/>
            <a:r>
              <a:rPr lang="hu-HU" dirty="0"/>
              <a:t>a hatékonyság a programozó tapasztalatán/kreativitásán múlik</a:t>
            </a:r>
          </a:p>
          <a:p>
            <a:r>
              <a:rPr lang="hu-HU" b="1" dirty="0"/>
              <a:t>procedurális</a:t>
            </a:r>
          </a:p>
          <a:p>
            <a:pPr lvl="1"/>
            <a:r>
              <a:rPr lang="hu-HU" dirty="0"/>
              <a:t>az utasításokat eljárásokba csoportosítja</a:t>
            </a:r>
          </a:p>
          <a:p>
            <a:pPr lvl="1"/>
            <a:r>
              <a:rPr lang="hu-HU" dirty="0"/>
              <a:t>moduláris</a:t>
            </a:r>
          </a:p>
          <a:p>
            <a:pPr lvl="1"/>
            <a:r>
              <a:rPr lang="hu-HU" dirty="0"/>
              <a:t>a strukturálisból fejlődött ki</a:t>
            </a:r>
          </a:p>
          <a:p>
            <a:r>
              <a:rPr lang="hu-HU" dirty="0"/>
              <a:t>objektumorientált</a:t>
            </a:r>
          </a:p>
          <a:p>
            <a:pPr lvl="1"/>
            <a:r>
              <a:rPr lang="hu-HU" dirty="0"/>
              <a:t>az objektumok egységbe foglalják az adatokat és a hozzájuk tartozó műveleteket</a:t>
            </a:r>
          </a:p>
          <a:p>
            <a:pPr lvl="1"/>
            <a:r>
              <a:rPr lang="hu-HU" dirty="0"/>
              <a:t>adatok: </a:t>
            </a:r>
            <a:r>
              <a:rPr lang="en-US" dirty="0" err="1"/>
              <a:t>mezők</a:t>
            </a:r>
            <a:r>
              <a:rPr lang="en-US" dirty="0"/>
              <a:t>, </a:t>
            </a:r>
            <a:r>
              <a:rPr lang="en-US" dirty="0" err="1"/>
              <a:t>attribútumok</a:t>
            </a:r>
            <a:r>
              <a:rPr lang="en-US" dirty="0"/>
              <a:t>, </a:t>
            </a:r>
            <a:r>
              <a:rPr lang="en-US" dirty="0" err="1"/>
              <a:t>tulajdonságo</a:t>
            </a:r>
            <a:r>
              <a:rPr lang="hu-HU" dirty="0"/>
              <a:t>k</a:t>
            </a:r>
          </a:p>
          <a:p>
            <a:pPr lvl="1"/>
            <a:r>
              <a:rPr lang="hu-HU" dirty="0"/>
              <a:t>műveletek: </a:t>
            </a:r>
            <a:r>
              <a:rPr lang="en-US" dirty="0" err="1"/>
              <a:t>metódusok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39" y="3390348"/>
            <a:ext cx="26574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2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Programozási paradigmák – </a:t>
            </a:r>
            <a:r>
              <a:rPr lang="en-US" dirty="0" err="1"/>
              <a:t>dekleratív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funkcionális</a:t>
            </a:r>
            <a:endParaRPr lang="hu-HU" dirty="0"/>
          </a:p>
          <a:p>
            <a:pPr lvl="1"/>
            <a:r>
              <a:rPr lang="en-US" dirty="0"/>
              <a:t>a </a:t>
            </a:r>
            <a:r>
              <a:rPr lang="en-US" dirty="0" err="1"/>
              <a:t>kívánt</a:t>
            </a:r>
            <a:r>
              <a:rPr lang="en-US" dirty="0"/>
              <a:t> </a:t>
            </a:r>
            <a:r>
              <a:rPr lang="en-US" dirty="0" err="1"/>
              <a:t>eredményt</a:t>
            </a:r>
            <a:r>
              <a:rPr lang="en-US" dirty="0"/>
              <a:t> </a:t>
            </a:r>
            <a:r>
              <a:rPr lang="en-US" dirty="0" err="1"/>
              <a:t>függvényalkalmazásként</a:t>
            </a:r>
            <a:r>
              <a:rPr lang="en-US" dirty="0"/>
              <a:t> </a:t>
            </a:r>
            <a:r>
              <a:rPr lang="en-US" dirty="0" err="1"/>
              <a:t>deklarál</a:t>
            </a:r>
            <a:r>
              <a:rPr lang="hu-HU" dirty="0" err="1"/>
              <a:t>juk</a:t>
            </a:r>
            <a:endParaRPr lang="hu-HU" dirty="0"/>
          </a:p>
          <a:p>
            <a:r>
              <a:rPr lang="en-US" dirty="0" err="1"/>
              <a:t>logikai</a:t>
            </a:r>
            <a:endParaRPr lang="hu-HU" dirty="0"/>
          </a:p>
          <a:p>
            <a:pPr lvl="1"/>
            <a:r>
              <a:rPr lang="en-US" dirty="0"/>
              <a:t>a </a:t>
            </a:r>
            <a:r>
              <a:rPr lang="en-US" dirty="0" err="1"/>
              <a:t>kívánt</a:t>
            </a:r>
            <a:r>
              <a:rPr lang="en-US" dirty="0"/>
              <a:t> </a:t>
            </a:r>
            <a:r>
              <a:rPr lang="en-US" dirty="0" err="1"/>
              <a:t>eredményt</a:t>
            </a:r>
            <a:r>
              <a:rPr lang="en-US" dirty="0"/>
              <a:t> a </a:t>
            </a:r>
            <a:r>
              <a:rPr lang="en-US" dirty="0" err="1"/>
              <a:t>tények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szabályok</a:t>
            </a:r>
            <a:r>
              <a:rPr lang="en-US" dirty="0"/>
              <a:t> </a:t>
            </a:r>
            <a:r>
              <a:rPr lang="en-US" dirty="0" err="1"/>
              <a:t>rendszerével</a:t>
            </a:r>
            <a:r>
              <a:rPr lang="en-US" dirty="0"/>
              <a:t> </a:t>
            </a:r>
            <a:r>
              <a:rPr lang="en-US" dirty="0" err="1"/>
              <a:t>kapcsolatos</a:t>
            </a:r>
            <a:r>
              <a:rPr lang="en-US" dirty="0"/>
              <a:t> </a:t>
            </a:r>
            <a:r>
              <a:rPr lang="en-US" dirty="0" err="1"/>
              <a:t>kérdésre</a:t>
            </a:r>
            <a:r>
              <a:rPr lang="en-US" dirty="0"/>
              <a:t> </a:t>
            </a:r>
            <a:r>
              <a:rPr lang="en-US" dirty="0" err="1"/>
              <a:t>adott</a:t>
            </a:r>
            <a:r>
              <a:rPr lang="en-US" dirty="0"/>
              <a:t> </a:t>
            </a:r>
            <a:r>
              <a:rPr lang="en-US" dirty="0" err="1"/>
              <a:t>válaszként</a:t>
            </a:r>
            <a:r>
              <a:rPr lang="en-US" dirty="0"/>
              <a:t> </a:t>
            </a:r>
            <a:r>
              <a:rPr lang="en-US" dirty="0" err="1"/>
              <a:t>deklarál</a:t>
            </a:r>
            <a:r>
              <a:rPr lang="hu-HU" dirty="0" err="1"/>
              <a:t>juk</a:t>
            </a:r>
            <a:endParaRPr lang="en-US" dirty="0"/>
          </a:p>
          <a:p>
            <a:r>
              <a:rPr lang="en-US" dirty="0" err="1"/>
              <a:t>matematikai</a:t>
            </a:r>
            <a:endParaRPr lang="hu-HU" dirty="0"/>
          </a:p>
          <a:p>
            <a:pPr lvl="1"/>
            <a:r>
              <a:rPr lang="en-US" dirty="0"/>
              <a:t>a </a:t>
            </a:r>
            <a:r>
              <a:rPr lang="en-US" dirty="0" err="1"/>
              <a:t>kívánt</a:t>
            </a:r>
            <a:r>
              <a:rPr lang="en-US" dirty="0"/>
              <a:t> </a:t>
            </a:r>
            <a:r>
              <a:rPr lang="en-US" dirty="0" err="1"/>
              <a:t>eredményt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optimalizálási</a:t>
            </a:r>
            <a:r>
              <a:rPr lang="en-US" dirty="0"/>
              <a:t> </a:t>
            </a:r>
            <a:r>
              <a:rPr lang="en-US" dirty="0" err="1"/>
              <a:t>probléma</a:t>
            </a:r>
            <a:r>
              <a:rPr lang="en-US" dirty="0"/>
              <a:t> </a:t>
            </a:r>
            <a:r>
              <a:rPr lang="en-US" dirty="0" err="1"/>
              <a:t>megoldásaként</a:t>
            </a:r>
            <a:r>
              <a:rPr lang="en-US" dirty="0"/>
              <a:t> </a:t>
            </a:r>
            <a:r>
              <a:rPr lang="en-US" dirty="0" err="1"/>
              <a:t>deklarál</a:t>
            </a:r>
            <a:r>
              <a:rPr lang="hu-HU" dirty="0" err="1"/>
              <a:t>juk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87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Főbb programozási elemek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strukturális és procedurális paradigmát fogjuk használni</a:t>
            </a:r>
          </a:p>
          <a:p>
            <a:r>
              <a:rPr lang="hu-HU" noProof="0" dirty="0"/>
              <a:t>a program lényegileg utasítások sorozata</a:t>
            </a:r>
          </a:p>
          <a:p>
            <a:pPr lvl="1"/>
            <a:r>
              <a:rPr lang="hu-HU" noProof="0" dirty="0"/>
              <a:t>egy utasítás jellemzően egy sor</a:t>
            </a:r>
          </a:p>
          <a:p>
            <a:r>
              <a:rPr lang="hu-HU" noProof="0" dirty="0"/>
              <a:t>3 fő építőelem:</a:t>
            </a:r>
          </a:p>
          <a:p>
            <a:pPr lvl="1"/>
            <a:r>
              <a:rPr lang="hu-HU" noProof="0" dirty="0"/>
              <a:t>változó</a:t>
            </a:r>
          </a:p>
          <a:p>
            <a:pPr lvl="1"/>
            <a:r>
              <a:rPr lang="hu-HU" noProof="0" dirty="0"/>
              <a:t>művelet</a:t>
            </a:r>
          </a:p>
          <a:p>
            <a:pPr lvl="1"/>
            <a:r>
              <a:rPr lang="hu-HU" noProof="0" dirty="0"/>
              <a:t>függvény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18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Főbb programozási elemek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változó</a:t>
            </a:r>
          </a:p>
          <a:p>
            <a:pPr lvl="1"/>
            <a:r>
              <a:rPr lang="hu-HU" noProof="0" dirty="0"/>
              <a:t>egy vagy több értéket tartalmazó adat (pl. egy szám, szövegek halmaza)</a:t>
            </a:r>
          </a:p>
          <a:p>
            <a:pPr lvl="1"/>
            <a:r>
              <a:rPr lang="hu-HU" noProof="0" dirty="0"/>
              <a:t>neve és típusa van</a:t>
            </a:r>
          </a:p>
          <a:p>
            <a:pPr lvl="1"/>
            <a:r>
              <a:rPr lang="hu-HU" noProof="0" dirty="0"/>
              <a:t>a nevével hivatkozunk rá</a:t>
            </a:r>
          </a:p>
          <a:p>
            <a:pPr lvl="1"/>
            <a:r>
              <a:rPr lang="hu-HU" noProof="0" dirty="0"/>
              <a:t>a típus definiálja a felvehető értékek körét</a:t>
            </a:r>
          </a:p>
          <a:p>
            <a:r>
              <a:rPr lang="hu-HU" noProof="0" dirty="0"/>
              <a:t>típusok</a:t>
            </a:r>
          </a:p>
          <a:p>
            <a:pPr lvl="1"/>
            <a:r>
              <a:rPr lang="hu-HU" noProof="0" dirty="0"/>
              <a:t>számok: egész (integer), valós/lebegőpontos (</a:t>
            </a:r>
            <a:r>
              <a:rPr lang="hu-HU" noProof="0" dirty="0" err="1"/>
              <a:t>float</a:t>
            </a:r>
            <a:r>
              <a:rPr lang="hu-HU" noProof="0" dirty="0"/>
              <a:t>, </a:t>
            </a:r>
            <a:r>
              <a:rPr lang="hu-HU" noProof="0" dirty="0" err="1"/>
              <a:t>real</a:t>
            </a:r>
            <a:r>
              <a:rPr lang="hu-HU" noProof="0" dirty="0"/>
              <a:t>, </a:t>
            </a:r>
            <a:r>
              <a:rPr lang="hu-HU" noProof="0" dirty="0" err="1"/>
              <a:t>double</a:t>
            </a:r>
            <a:r>
              <a:rPr lang="hu-HU" noProof="0" dirty="0"/>
              <a:t>)</a:t>
            </a:r>
          </a:p>
          <a:p>
            <a:pPr lvl="1"/>
            <a:r>
              <a:rPr lang="hu-HU" noProof="0" dirty="0"/>
              <a:t>logikai (</a:t>
            </a:r>
            <a:r>
              <a:rPr lang="hu-HU" noProof="0" dirty="0" err="1"/>
              <a:t>logical</a:t>
            </a:r>
            <a:r>
              <a:rPr lang="hu-HU" noProof="0" dirty="0"/>
              <a:t>, </a:t>
            </a:r>
            <a:r>
              <a:rPr lang="hu-HU" noProof="0" dirty="0" err="1"/>
              <a:t>bool</a:t>
            </a:r>
            <a:r>
              <a:rPr lang="hu-HU" noProof="0" dirty="0"/>
              <a:t>, </a:t>
            </a:r>
            <a:r>
              <a:rPr lang="hu-HU" noProof="0" dirty="0" err="1"/>
              <a:t>boolean</a:t>
            </a:r>
            <a:r>
              <a:rPr lang="hu-HU" noProof="0" dirty="0"/>
              <a:t>)</a:t>
            </a:r>
          </a:p>
          <a:p>
            <a:pPr lvl="1"/>
            <a:r>
              <a:rPr lang="hu-HU" noProof="0" dirty="0"/>
              <a:t>szöveg (</a:t>
            </a:r>
            <a:r>
              <a:rPr lang="hu-HU" noProof="0" dirty="0" err="1"/>
              <a:t>string</a:t>
            </a:r>
            <a:r>
              <a:rPr lang="hu-HU" noProof="0" dirty="0"/>
              <a:t>, </a:t>
            </a:r>
            <a:r>
              <a:rPr lang="hu-HU" noProof="0" dirty="0" err="1"/>
              <a:t>character</a:t>
            </a:r>
            <a:r>
              <a:rPr lang="hu-HU" noProof="0" dirty="0"/>
              <a:t>)</a:t>
            </a:r>
          </a:p>
          <a:p>
            <a:pPr lvl="1"/>
            <a:r>
              <a:rPr lang="hu-HU" noProof="0" dirty="0"/>
              <a:t>tömb/lista/halmaz (</a:t>
            </a:r>
            <a:r>
              <a:rPr lang="hu-HU" noProof="0" dirty="0" err="1"/>
              <a:t>array</a:t>
            </a:r>
            <a:r>
              <a:rPr lang="hu-HU" noProof="0" dirty="0"/>
              <a:t>, </a:t>
            </a:r>
            <a:r>
              <a:rPr lang="hu-HU" noProof="0" dirty="0" err="1"/>
              <a:t>list</a:t>
            </a:r>
            <a:r>
              <a:rPr lang="hu-HU" noProof="0" dirty="0"/>
              <a:t>, </a:t>
            </a:r>
            <a:r>
              <a:rPr lang="hu-HU" noProof="0" dirty="0" err="1"/>
              <a:t>set</a:t>
            </a:r>
            <a:r>
              <a:rPr lang="hu-HU" noProof="0" dirty="0"/>
              <a:t>)</a:t>
            </a:r>
          </a:p>
          <a:p>
            <a:r>
              <a:rPr lang="hu-HU" noProof="0" dirty="0"/>
              <a:t>+ rengeteg összetett típus</a:t>
            </a:r>
          </a:p>
          <a:p>
            <a:pPr lvl="1"/>
            <a:r>
              <a:rPr lang="hu-HU" noProof="0" dirty="0"/>
              <a:t>nyelvenként más, magunk is létrehozhatunk típust bizonyos nyelvekben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406" y="113110"/>
            <a:ext cx="2836018" cy="1623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6915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Főbb programozási elemek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művelet</a:t>
            </a:r>
          </a:p>
          <a:p>
            <a:pPr lvl="1"/>
            <a:r>
              <a:rPr lang="hu-HU" noProof="0" dirty="0"/>
              <a:t>egy változón vagy több (</a:t>
            </a:r>
            <a:r>
              <a:rPr lang="hu-HU" dirty="0"/>
              <a:t>általában 2) </a:t>
            </a:r>
            <a:r>
              <a:rPr lang="hu-HU" noProof="0" dirty="0"/>
              <a:t>változó között végrehajtott matematikai/logikai/egyéb művelet</a:t>
            </a:r>
          </a:p>
          <a:p>
            <a:pPr lvl="1"/>
            <a:r>
              <a:rPr lang="hu-HU" noProof="0" dirty="0"/>
              <a:t>jele: operátor (pl. +, </a:t>
            </a:r>
            <a:r>
              <a:rPr lang="hu-HU" noProof="0" dirty="0" err="1"/>
              <a:t>in</a:t>
            </a:r>
            <a:r>
              <a:rPr lang="hu-HU" noProof="0" dirty="0"/>
              <a:t>, &lt;)</a:t>
            </a:r>
          </a:p>
          <a:p>
            <a:pPr lvl="1"/>
            <a:r>
              <a:rPr lang="hu-HU" noProof="0" dirty="0"/>
              <a:t>a művelet eredménye nem feltétlenül olyan típusú, mint a bemeneti változók</a:t>
            </a:r>
          </a:p>
          <a:p>
            <a:pPr lvl="1"/>
            <a:r>
              <a:rPr lang="hu-HU" noProof="0" dirty="0"/>
              <a:t>pl. 3 &gt; 4 (bemenetek számok, eredmény logikai érték (hamis))</a:t>
            </a:r>
          </a:p>
          <a:p>
            <a:r>
              <a:rPr lang="hu-HU" noProof="0" dirty="0"/>
              <a:t>függvény</a:t>
            </a:r>
          </a:p>
          <a:p>
            <a:pPr lvl="1"/>
            <a:r>
              <a:rPr lang="hu-HU" noProof="0" dirty="0"/>
              <a:t>összetett, névvel ellátott művelet</a:t>
            </a:r>
          </a:p>
          <a:p>
            <a:pPr lvl="1"/>
            <a:r>
              <a:rPr lang="hu-HU" noProof="0" dirty="0"/>
              <a:t>beépített függvények + saját függvények</a:t>
            </a:r>
          </a:p>
          <a:p>
            <a:pPr lvl="1"/>
            <a:r>
              <a:rPr lang="hu-HU" noProof="0" dirty="0"/>
              <a:t>0, 1 vagy több bemeneti adat alapján 0, 1 (vagy több) kimeneti adatot képez</a:t>
            </a:r>
          </a:p>
          <a:p>
            <a:pPr lvl="1"/>
            <a:r>
              <a:rPr lang="hu-HU" noProof="0" dirty="0"/>
              <a:t>kimeneti adat: "visszatérési érték"</a:t>
            </a:r>
          </a:p>
          <a:p>
            <a:pPr lvl="1"/>
            <a:r>
              <a:rPr lang="hu-HU" noProof="0" dirty="0" err="1"/>
              <a:t>atvetit</a:t>
            </a:r>
            <a:r>
              <a:rPr lang="hu-HU" noProof="0" dirty="0"/>
              <a:t>(pontok, </a:t>
            </a:r>
            <a:r>
              <a:rPr lang="hu-HU" noProof="0" dirty="0" err="1"/>
              <a:t>vetuleti</a:t>
            </a:r>
            <a:r>
              <a:rPr lang="hu-HU" noProof="0" dirty="0"/>
              <a:t>_rendszer)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1" r="24713"/>
          <a:stretch/>
        </p:blipFill>
        <p:spPr>
          <a:xfrm>
            <a:off x="10060397" y="3924887"/>
            <a:ext cx="1953410" cy="21395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100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Mi a programozás?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absztrakt algoritmus megvalósítása egy bizonyos programozási nyelven</a:t>
            </a:r>
          </a:p>
          <a:p>
            <a:pPr lvl="1"/>
            <a:r>
              <a:rPr lang="hu-HU" noProof="0" dirty="0"/>
              <a:t>algoritmus: egy probléma megoldásának véges számú részlépésben történő egyértelmű és teljes leírása</a:t>
            </a:r>
          </a:p>
          <a:p>
            <a:r>
              <a:rPr lang="hu-HU" noProof="0" dirty="0"/>
              <a:t>gondolkozzunk úgy, mint egy számítógép!</a:t>
            </a:r>
          </a:p>
          <a:p>
            <a:pPr lvl="1"/>
            <a:r>
              <a:rPr lang="hu-HU" noProof="0" dirty="0"/>
              <a:t>adott egy megoldandó feladat</a:t>
            </a:r>
          </a:p>
          <a:p>
            <a:pPr lvl="1"/>
            <a:r>
              <a:rPr lang="hu-HU" noProof="0" dirty="0"/>
              <a:t>bontsuk a megoldást apró, egymást követő lépésekre</a:t>
            </a:r>
          </a:p>
          <a:p>
            <a:pPr lvl="1"/>
            <a:r>
              <a:rPr lang="hu-HU" noProof="0" dirty="0"/>
              <a:t>a lépések egymásra következése legyen egyértelmű</a:t>
            </a:r>
          </a:p>
          <a:p>
            <a:pPr lvl="1"/>
            <a:r>
              <a:rPr lang="hu-HU" noProof="0" dirty="0"/>
              <a:t>az egyes lépések legyenek elemiek (kellően picik)</a:t>
            </a:r>
          </a:p>
          <a:p>
            <a:pPr lvl="1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FA03-C07A-4504-B5B1-698F66A2B0F7}" type="datetime10">
              <a:rPr lang="en-US" smtClean="0"/>
              <a:t>17:33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73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Főbb programozási elemek – strukturális paradigma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soronként hajtódik végre</a:t>
            </a:r>
          </a:p>
          <a:p>
            <a:r>
              <a:rPr lang="hu-HU" noProof="0" dirty="0"/>
              <a:t>ugrást, megszakítást kerüljük!</a:t>
            </a:r>
          </a:p>
          <a:p>
            <a:pPr lvl="1"/>
            <a:r>
              <a:rPr lang="hu-HU" noProof="0" dirty="0"/>
              <a:t>sok nyelv lehetővé teszi az ugrást (</a:t>
            </a:r>
            <a:r>
              <a:rPr lang="hu-HU" noProof="0" dirty="0" err="1"/>
              <a:t>goto</a:t>
            </a:r>
            <a:r>
              <a:rPr lang="hu-HU" noProof="0" dirty="0"/>
              <a:t>) és ciklusmegszakítást (</a:t>
            </a:r>
            <a:r>
              <a:rPr lang="hu-HU" noProof="0" dirty="0" err="1"/>
              <a:t>break</a:t>
            </a:r>
            <a:r>
              <a:rPr lang="hu-HU" noProof="0" dirty="0"/>
              <a:t>, </a:t>
            </a:r>
            <a:r>
              <a:rPr lang="hu-HU" noProof="0" dirty="0" err="1"/>
              <a:t>continue</a:t>
            </a:r>
            <a:r>
              <a:rPr lang="hu-HU" noProof="0" dirty="0"/>
              <a:t>)</a:t>
            </a:r>
          </a:p>
          <a:p>
            <a:pPr lvl="1"/>
            <a:r>
              <a:rPr lang="hu-HU" noProof="0" dirty="0"/>
              <a:t>de követhetetlenné teszi a kódot</a:t>
            </a:r>
          </a:p>
          <a:p>
            <a:pPr lvl="1"/>
            <a:r>
              <a:rPr lang="hu-HU" noProof="0" dirty="0"/>
              <a:t>szinte mindig van jobb megoldás</a:t>
            </a:r>
          </a:p>
          <a:p>
            <a:r>
              <a:rPr lang="hu-HU" noProof="0" dirty="0"/>
              <a:t>elágazás, ciklus, feltételes ciklus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84321"/>
            <a:ext cx="11081580" cy="197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9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programozási nyelvek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688015" cy="4754563"/>
          </a:xfrm>
        </p:spPr>
        <p:txBody>
          <a:bodyPr/>
          <a:lstStyle/>
          <a:p>
            <a:r>
              <a:rPr lang="hu-HU" noProof="0" dirty="0"/>
              <a:t>a nyelvek egymásra épülnek, egyre kifejezőbbek, egyre könnyebb megtanulni őket</a:t>
            </a:r>
          </a:p>
          <a:p>
            <a:r>
              <a:rPr lang="hu-HU" noProof="0" dirty="0"/>
              <a:t>1. generációs nyelv</a:t>
            </a:r>
          </a:p>
          <a:p>
            <a:pPr lvl="1"/>
            <a:r>
              <a:rPr lang="hu-HU" noProof="0" dirty="0"/>
              <a:t>a számítógép bitekkel (0/1) kommunikál</a:t>
            </a:r>
          </a:p>
          <a:p>
            <a:pPr lvl="1"/>
            <a:r>
              <a:rPr lang="hu-HU" noProof="0" dirty="0"/>
              <a:t>"gépi kód": a programozó is bitekkel kommunikál</a:t>
            </a:r>
          </a:p>
          <a:p>
            <a:r>
              <a:rPr lang="hu-HU" noProof="0" dirty="0"/>
              <a:t>2. generációs nyelv</a:t>
            </a:r>
          </a:p>
          <a:p>
            <a:pPr lvl="1"/>
            <a:r>
              <a:rPr lang="hu-HU" noProof="0" dirty="0"/>
              <a:t>assembly</a:t>
            </a:r>
          </a:p>
          <a:p>
            <a:pPr lvl="1"/>
            <a:r>
              <a:rPr lang="hu-HU" noProof="0" dirty="0"/>
              <a:t>angol rövidítések bitek helyett, memóriacímzés nevekkel</a:t>
            </a:r>
          </a:p>
          <a:p>
            <a:pPr lvl="1"/>
            <a:r>
              <a:rPr lang="hu-HU" noProof="0" dirty="0"/>
              <a:t>nagyon kevesen ismerik, körülményes, bonyolult</a:t>
            </a:r>
          </a:p>
          <a:p>
            <a:pPr lvl="1"/>
            <a:r>
              <a:rPr lang="hu-HU" noProof="0" dirty="0"/>
              <a:t>az elemi lépések nagyon picik, ezért a programkód nagyon hosszú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9695" y="1422400"/>
            <a:ext cx="4110754" cy="44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3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programozási nyelvek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3. generációs nyelv</a:t>
            </a:r>
          </a:p>
          <a:p>
            <a:pPr lvl="1"/>
            <a:r>
              <a:rPr lang="hu-HU" noProof="0" dirty="0"/>
              <a:t>1960-as, 70-es évek</a:t>
            </a:r>
          </a:p>
          <a:p>
            <a:pPr lvl="1"/>
            <a:r>
              <a:rPr lang="hu-HU" noProof="0" dirty="0"/>
              <a:t>"procedurális nyelv"</a:t>
            </a:r>
          </a:p>
          <a:p>
            <a:pPr lvl="1"/>
            <a:r>
              <a:rPr lang="hu-HU" noProof="0" dirty="0"/>
              <a:t>COBOL, ALGOL, FORTRAN, BASIC, C, PL/I</a:t>
            </a:r>
          </a:p>
          <a:p>
            <a:r>
              <a:rPr lang="hu-HU" noProof="0" dirty="0"/>
              <a:t>4. generációs nyelv</a:t>
            </a:r>
          </a:p>
          <a:p>
            <a:pPr lvl="1"/>
            <a:r>
              <a:rPr lang="hu-HU" noProof="0" dirty="0"/>
              <a:t>1980-as évek</a:t>
            </a:r>
          </a:p>
          <a:p>
            <a:pPr lvl="1"/>
            <a:r>
              <a:rPr lang="hu-HU" noProof="0" dirty="0"/>
              <a:t>"objektumorientált nyelv" (OOP)</a:t>
            </a:r>
          </a:p>
          <a:p>
            <a:pPr lvl="1"/>
            <a:r>
              <a:rPr lang="hu-HU" noProof="0" dirty="0"/>
              <a:t>C++, </a:t>
            </a:r>
            <a:r>
              <a:rPr lang="hu-HU" noProof="0" dirty="0" err="1"/>
              <a:t>C</a:t>
            </a:r>
            <a:r>
              <a:rPr lang="hu-HU" noProof="0" dirty="0"/>
              <a:t>#, PHP, Java</a:t>
            </a:r>
          </a:p>
          <a:p>
            <a:r>
              <a:rPr lang="hu-HU" noProof="0" dirty="0"/>
              <a:t>5. generációs nyelv?</a:t>
            </a:r>
          </a:p>
          <a:p>
            <a:pPr lvl="1"/>
            <a:r>
              <a:rPr lang="hu-HU" noProof="0" dirty="0"/>
              <a:t>párhuzamosítás</a:t>
            </a:r>
          </a:p>
          <a:p>
            <a:pPr lvl="1"/>
            <a:r>
              <a:rPr lang="hu-HU" noProof="0" dirty="0"/>
              <a:t>mesterséges intelligencia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331" y="3072175"/>
            <a:ext cx="6611816" cy="31047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6334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Nyelvek csoportosítása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1–2. generáció: alacsony szintű nyelvek, 3≤ generáció: magas szintű nyelvek</a:t>
            </a:r>
          </a:p>
          <a:p>
            <a:pPr lvl="1"/>
            <a:r>
              <a:rPr lang="hu-HU" noProof="0" dirty="0"/>
              <a:t>a magas szintű nyelveken belül is nagy különbségek</a:t>
            </a:r>
          </a:p>
          <a:p>
            <a:pPr lvl="1"/>
            <a:r>
              <a:rPr lang="hu-HU" noProof="0" dirty="0"/>
              <a:t>minél magasabb szintű, annál olvashatóbb, annál könnyebb megírni, viszont annál lassabb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39" y="3488788"/>
            <a:ext cx="7781977" cy="252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16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Nyelvek csoportosítása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534988"/>
            <a:r>
              <a:rPr lang="en-US" dirty="0" err="1"/>
              <a:t>dinamikus</a:t>
            </a:r>
            <a:r>
              <a:rPr lang="en-US" dirty="0"/>
              <a:t> </a:t>
            </a:r>
            <a:r>
              <a:rPr lang="en-US" dirty="0" err="1"/>
              <a:t>típusok</a:t>
            </a:r>
            <a:r>
              <a:rPr lang="hu-HU" dirty="0"/>
              <a:t> (pl. Python)</a:t>
            </a:r>
          </a:p>
          <a:p>
            <a:pPr lvl="1"/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értékadáskor</a:t>
            </a:r>
            <a:r>
              <a:rPr lang="en-US" dirty="0"/>
              <a:t>/</a:t>
            </a:r>
            <a:r>
              <a:rPr lang="en-US" dirty="0" err="1"/>
              <a:t>változtatáskor</a:t>
            </a:r>
            <a:r>
              <a:rPr lang="en-US" dirty="0"/>
              <a:t> </a:t>
            </a:r>
            <a:r>
              <a:rPr lang="en-US" dirty="0" err="1"/>
              <a:t>derül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a </a:t>
            </a:r>
            <a:r>
              <a:rPr lang="en-US" dirty="0" err="1"/>
              <a:t>változó</a:t>
            </a:r>
            <a:r>
              <a:rPr lang="en-US" dirty="0"/>
              <a:t> </a:t>
            </a:r>
            <a:r>
              <a:rPr lang="en-US" dirty="0" err="1"/>
              <a:t>típusa</a:t>
            </a:r>
            <a:endParaRPr lang="hu-HU" dirty="0"/>
          </a:p>
          <a:p>
            <a:r>
              <a:rPr lang="en-US" dirty="0" err="1"/>
              <a:t>statikus</a:t>
            </a:r>
            <a:r>
              <a:rPr lang="en-US" dirty="0"/>
              <a:t> </a:t>
            </a:r>
            <a:r>
              <a:rPr lang="en-US" dirty="0" err="1"/>
              <a:t>típusok</a:t>
            </a:r>
            <a:endParaRPr lang="hu-HU" dirty="0"/>
          </a:p>
          <a:p>
            <a:pPr lvl="1"/>
            <a:r>
              <a:rPr lang="en-US" dirty="0"/>
              <a:t>a </a:t>
            </a:r>
            <a:r>
              <a:rPr lang="en-US" dirty="0" err="1"/>
              <a:t>változó</a:t>
            </a:r>
            <a:r>
              <a:rPr lang="en-US" dirty="0"/>
              <a:t> </a:t>
            </a:r>
            <a:r>
              <a:rPr lang="en-US" dirty="0" err="1"/>
              <a:t>létrejöttekor</a:t>
            </a:r>
            <a:r>
              <a:rPr lang="en-US" dirty="0"/>
              <a:t> meg </a:t>
            </a:r>
            <a:r>
              <a:rPr lang="en-US" dirty="0" err="1"/>
              <a:t>kell</a:t>
            </a:r>
            <a:r>
              <a:rPr lang="en-US" dirty="0"/>
              <a:t> </a:t>
            </a:r>
            <a:r>
              <a:rPr lang="en-US" dirty="0" err="1"/>
              <a:t>nevezni</a:t>
            </a:r>
            <a:r>
              <a:rPr lang="en-US" dirty="0"/>
              <a:t> a </a:t>
            </a:r>
            <a:r>
              <a:rPr lang="en-US" dirty="0" err="1"/>
              <a:t>típusát</a:t>
            </a:r>
            <a:endParaRPr lang="hu-HU" dirty="0"/>
          </a:p>
          <a:p>
            <a:pPr lvl="1"/>
            <a:r>
              <a:rPr lang="en-US" dirty="0" err="1"/>
              <a:t>később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változhat</a:t>
            </a:r>
            <a:endParaRPr lang="hu-HU" dirty="0"/>
          </a:p>
          <a:p>
            <a:r>
              <a:rPr lang="en-US" dirty="0" err="1"/>
              <a:t>erősen</a:t>
            </a:r>
            <a:r>
              <a:rPr lang="en-US" dirty="0"/>
              <a:t>/</a:t>
            </a:r>
            <a:r>
              <a:rPr lang="en-US" dirty="0" err="1"/>
              <a:t>szigorúan</a:t>
            </a:r>
            <a:r>
              <a:rPr lang="en-US" dirty="0"/>
              <a:t> </a:t>
            </a:r>
            <a:r>
              <a:rPr lang="en-US" dirty="0" err="1"/>
              <a:t>típusos</a:t>
            </a:r>
            <a:r>
              <a:rPr lang="hu-HU" dirty="0"/>
              <a:t> (pl. Python)</a:t>
            </a:r>
          </a:p>
          <a:p>
            <a:pPr lvl="1"/>
            <a:r>
              <a:rPr lang="en-US" dirty="0" err="1"/>
              <a:t>hibát</a:t>
            </a:r>
            <a:r>
              <a:rPr lang="en-US" dirty="0"/>
              <a:t> </a:t>
            </a:r>
            <a:r>
              <a:rPr lang="en-US" dirty="0" err="1"/>
              <a:t>dob</a:t>
            </a:r>
            <a:r>
              <a:rPr lang="en-US" dirty="0"/>
              <a:t>, ha </a:t>
            </a:r>
            <a:r>
              <a:rPr lang="en-US" dirty="0" err="1"/>
              <a:t>számot</a:t>
            </a:r>
            <a:r>
              <a:rPr lang="en-US" dirty="0"/>
              <a:t> </a:t>
            </a:r>
            <a:r>
              <a:rPr lang="en-US" dirty="0" err="1"/>
              <a:t>szöveggel</a:t>
            </a:r>
            <a:r>
              <a:rPr lang="en-US" dirty="0"/>
              <a:t> </a:t>
            </a:r>
            <a:r>
              <a:rPr lang="en-US" dirty="0" err="1"/>
              <a:t>össze</a:t>
            </a:r>
            <a:r>
              <a:rPr lang="en-US" dirty="0"/>
              <a:t> </a:t>
            </a:r>
            <a:r>
              <a:rPr lang="en-US" dirty="0" err="1"/>
              <a:t>akarunk</a:t>
            </a:r>
            <a:r>
              <a:rPr lang="en-US" dirty="0"/>
              <a:t> </a:t>
            </a:r>
            <a:r>
              <a:rPr lang="en-US" dirty="0" err="1"/>
              <a:t>adni</a:t>
            </a:r>
            <a:endParaRPr lang="hu-HU" dirty="0"/>
          </a:p>
          <a:p>
            <a:r>
              <a:rPr lang="en-US" dirty="0" err="1"/>
              <a:t>gyengén</a:t>
            </a:r>
            <a:r>
              <a:rPr lang="en-US" dirty="0"/>
              <a:t> </a:t>
            </a:r>
            <a:r>
              <a:rPr lang="en-US" dirty="0" err="1"/>
              <a:t>típusos</a:t>
            </a:r>
            <a:endParaRPr lang="hu-HU" dirty="0"/>
          </a:p>
          <a:p>
            <a:pPr lvl="1"/>
            <a:r>
              <a:rPr lang="en-US" dirty="0" err="1"/>
              <a:t>menet</a:t>
            </a:r>
            <a:r>
              <a:rPr lang="en-US" dirty="0"/>
              <a:t> </a:t>
            </a:r>
            <a:r>
              <a:rPr lang="en-US" dirty="0" err="1"/>
              <a:t>közben</a:t>
            </a:r>
            <a:r>
              <a:rPr lang="en-US" dirty="0"/>
              <a:t> </a:t>
            </a:r>
            <a:r>
              <a:rPr lang="en-US" dirty="0" err="1"/>
              <a:t>átkonvertálja</a:t>
            </a:r>
            <a:r>
              <a:rPr lang="hu-HU" dirty="0"/>
              <a:t> a változót a szükséges típusúra</a:t>
            </a:r>
          </a:p>
          <a:p>
            <a:pPr lvl="1"/>
            <a:r>
              <a:rPr lang="hu-HU" dirty="0"/>
              <a:t>kevésbé kiszámítható a kód, hibalehetőség</a:t>
            </a:r>
          </a:p>
          <a:p>
            <a:pPr lvl="1"/>
            <a:r>
              <a:rPr lang="hu-HU" dirty="0"/>
              <a:t>de rugalmasabb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3502" y="1927274"/>
            <a:ext cx="4206240" cy="28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93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Nyelvek csoportosítása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általános</a:t>
            </a:r>
            <a:r>
              <a:rPr lang="en-US" dirty="0"/>
              <a:t> </a:t>
            </a:r>
            <a:r>
              <a:rPr lang="en-US" dirty="0" err="1"/>
              <a:t>célú</a:t>
            </a:r>
            <a:r>
              <a:rPr lang="en-US" dirty="0"/>
              <a:t> (</a:t>
            </a:r>
            <a:r>
              <a:rPr lang="hu-HU" dirty="0"/>
              <a:t>pl. </a:t>
            </a:r>
            <a:r>
              <a:rPr lang="en-US" dirty="0"/>
              <a:t>Python)</a:t>
            </a:r>
            <a:endParaRPr lang="hu-HU" dirty="0"/>
          </a:p>
          <a:p>
            <a:pPr lvl="1"/>
            <a:r>
              <a:rPr lang="hu-HU" dirty="0"/>
              <a:t>eltérő célok megvalósítására alkalmas</a:t>
            </a:r>
          </a:p>
          <a:p>
            <a:r>
              <a:rPr lang="en-US" dirty="0" err="1"/>
              <a:t>doménspecifikus</a:t>
            </a:r>
            <a:r>
              <a:rPr lang="en-US" dirty="0"/>
              <a:t> </a:t>
            </a:r>
            <a:r>
              <a:rPr lang="en-US" dirty="0" err="1"/>
              <a:t>nyelv</a:t>
            </a:r>
            <a:endParaRPr lang="hu-HU" dirty="0"/>
          </a:p>
          <a:p>
            <a:pPr lvl="1"/>
            <a:r>
              <a:rPr lang="en-US" dirty="0" err="1"/>
              <a:t>mininyelv</a:t>
            </a:r>
            <a:endParaRPr lang="hu-HU" dirty="0"/>
          </a:p>
          <a:p>
            <a:pPr lvl="1"/>
            <a:r>
              <a:rPr lang="hu-HU" dirty="0"/>
              <a:t>egy jól körülhatárolható feladatkör elvégzésére tervezték (pl. ipar, közlekedés)</a:t>
            </a:r>
            <a:endParaRPr lang="en-US" dirty="0"/>
          </a:p>
          <a:p>
            <a:r>
              <a:rPr lang="en-US" dirty="0" err="1"/>
              <a:t>interpretált</a:t>
            </a:r>
            <a:r>
              <a:rPr lang="en-US" dirty="0"/>
              <a:t> (</a:t>
            </a:r>
            <a:r>
              <a:rPr lang="hu-HU" dirty="0"/>
              <a:t>pl. </a:t>
            </a:r>
            <a:r>
              <a:rPr lang="en-US" dirty="0"/>
              <a:t>Python)</a:t>
            </a:r>
            <a:endParaRPr lang="hu-HU" dirty="0"/>
          </a:p>
          <a:p>
            <a:pPr lvl="1"/>
            <a:r>
              <a:rPr lang="en-US" dirty="0" err="1"/>
              <a:t>interpreteres</a:t>
            </a:r>
            <a:r>
              <a:rPr lang="hu-HU" dirty="0"/>
              <a:t>, értelmezett</a:t>
            </a:r>
          </a:p>
          <a:p>
            <a:pPr lvl="1"/>
            <a:r>
              <a:rPr lang="en-US" dirty="0" err="1"/>
              <a:t>rögtön</a:t>
            </a:r>
            <a:r>
              <a:rPr lang="en-US" dirty="0"/>
              <a:t> </a:t>
            </a:r>
            <a:r>
              <a:rPr lang="en-US" dirty="0" err="1"/>
              <a:t>lefut</a:t>
            </a:r>
            <a:r>
              <a:rPr lang="en-US" dirty="0"/>
              <a:t> a </a:t>
            </a:r>
            <a:r>
              <a:rPr lang="en-US" dirty="0" err="1"/>
              <a:t>kód</a:t>
            </a:r>
            <a:r>
              <a:rPr lang="en-US" dirty="0"/>
              <a:t>, ha</a:t>
            </a:r>
            <a:r>
              <a:rPr lang="hu-HU" dirty="0"/>
              <a:t> (!)</a:t>
            </a:r>
            <a:r>
              <a:rPr lang="en-US" dirty="0"/>
              <a:t> van </a:t>
            </a:r>
            <a:r>
              <a:rPr lang="en-US" dirty="0" err="1"/>
              <a:t>hozzá</a:t>
            </a:r>
            <a:r>
              <a:rPr lang="en-US" dirty="0"/>
              <a:t> </a:t>
            </a:r>
            <a:r>
              <a:rPr lang="en-US" dirty="0" err="1"/>
              <a:t>értelmező</a:t>
            </a:r>
            <a:endParaRPr lang="hu-HU" dirty="0"/>
          </a:p>
          <a:p>
            <a:r>
              <a:rPr lang="en-US" dirty="0" err="1"/>
              <a:t>fordított</a:t>
            </a:r>
            <a:endParaRPr lang="hu-HU" dirty="0"/>
          </a:p>
          <a:p>
            <a:pPr lvl="1"/>
            <a:r>
              <a:rPr lang="hu-HU" dirty="0"/>
              <a:t>fordítás: a programkódból </a:t>
            </a:r>
            <a:r>
              <a:rPr lang="en-US" dirty="0"/>
              <a:t>exe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futtatható</a:t>
            </a:r>
            <a:r>
              <a:rPr lang="en-US" dirty="0"/>
              <a:t> </a:t>
            </a:r>
            <a:r>
              <a:rPr lang="en-US" dirty="0" err="1"/>
              <a:t>állomány</a:t>
            </a:r>
            <a:r>
              <a:rPr lang="en-US" dirty="0"/>
              <a:t> </a:t>
            </a:r>
            <a:r>
              <a:rPr lang="en-US" dirty="0" err="1"/>
              <a:t>készü</a:t>
            </a:r>
            <a:r>
              <a:rPr lang="hu-HU" dirty="0"/>
              <a:t>l</a:t>
            </a:r>
          </a:p>
          <a:p>
            <a:pPr lvl="1"/>
            <a:r>
              <a:rPr lang="hu-HU" dirty="0"/>
              <a:t>fordítás után már minden segédeszköz nélkül futtathatjuk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122" y="174171"/>
            <a:ext cx="5793099" cy="25127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6994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Főbb nyelvek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nyelvek </a:t>
            </a:r>
            <a:r>
              <a:rPr lang="hu-HU" noProof="0" dirty="0" err="1"/>
              <a:t>GIS-hez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03" y="1831061"/>
            <a:ext cx="8186223" cy="41538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7195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Főbb nyelvek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 err="1"/>
              <a:t>GIS-es</a:t>
            </a:r>
            <a:r>
              <a:rPr lang="hu-HU" noProof="0" dirty="0"/>
              <a:t> </a:t>
            </a:r>
            <a:r>
              <a:rPr lang="hu-HU" noProof="0" dirty="0" err="1"/>
              <a:t>szkriptírás</a:t>
            </a:r>
            <a:r>
              <a:rPr lang="hu-HU" noProof="0" dirty="0"/>
              <a:t> és alkalmazások: Python, R</a:t>
            </a:r>
          </a:p>
          <a:p>
            <a:r>
              <a:rPr lang="hu-HU" noProof="0" dirty="0"/>
              <a:t>adatfeldolgozás, </a:t>
            </a:r>
            <a:r>
              <a:rPr lang="hu-HU" noProof="0" dirty="0" err="1"/>
              <a:t>-elemzés</a:t>
            </a:r>
            <a:r>
              <a:rPr lang="hu-HU" noProof="0" dirty="0"/>
              <a:t> és </a:t>
            </a:r>
            <a:r>
              <a:rPr lang="hu-HU" noProof="0" dirty="0" err="1"/>
              <a:t>-modellezés</a:t>
            </a:r>
            <a:r>
              <a:rPr lang="hu-HU" noProof="0" dirty="0"/>
              <a:t>: Python, R</a:t>
            </a:r>
          </a:p>
          <a:p>
            <a:r>
              <a:rPr lang="hu-HU" noProof="0" dirty="0"/>
              <a:t>webes </a:t>
            </a:r>
            <a:r>
              <a:rPr lang="hu-HU" noProof="0" dirty="0" err="1"/>
              <a:t>térképmegjelenítés</a:t>
            </a:r>
            <a:r>
              <a:rPr lang="hu-HU" noProof="0" dirty="0"/>
              <a:t>: JavaScript, Python</a:t>
            </a:r>
          </a:p>
          <a:p>
            <a:r>
              <a:rPr lang="hu-HU" noProof="0" dirty="0"/>
              <a:t>térinformatikai adatbázisok: SQL</a:t>
            </a:r>
          </a:p>
          <a:p>
            <a:r>
              <a:rPr lang="hu-HU" noProof="0" dirty="0"/>
              <a:t>térképszerverek: Java, C# .NET, C++</a:t>
            </a:r>
          </a:p>
          <a:p>
            <a:r>
              <a:rPr lang="hu-HU" noProof="0" dirty="0"/>
              <a:t>nehézsúlyú térinformatikai fejlesztés: Java, C/</a:t>
            </a:r>
            <a:r>
              <a:rPr lang="hu-HU" noProof="0" dirty="0" err="1"/>
              <a:t>C</a:t>
            </a:r>
            <a:r>
              <a:rPr lang="hu-HU" noProof="0" dirty="0"/>
              <a:t>++, </a:t>
            </a:r>
            <a:r>
              <a:rPr lang="hu-HU" noProof="0" dirty="0" err="1"/>
              <a:t>C</a:t>
            </a:r>
            <a:r>
              <a:rPr lang="hu-HU" noProof="0" dirty="0"/>
              <a:t>#</a:t>
            </a:r>
          </a:p>
          <a:p>
            <a:r>
              <a:rPr lang="hu-HU" noProof="0" dirty="0"/>
              <a:t>mobilalkalmazások: </a:t>
            </a:r>
            <a:r>
              <a:rPr lang="hu-HU" noProof="0" dirty="0" err="1"/>
              <a:t>Android</a:t>
            </a:r>
            <a:r>
              <a:rPr lang="hu-HU" noProof="0" dirty="0"/>
              <a:t>, </a:t>
            </a:r>
            <a:r>
              <a:rPr lang="hu-HU" noProof="0" dirty="0" err="1"/>
              <a:t>iOS</a:t>
            </a:r>
            <a:r>
              <a:rPr lang="hu-HU" noProof="0" dirty="0"/>
              <a:t>, JavaScript</a:t>
            </a:r>
          </a:p>
          <a:p>
            <a:r>
              <a:rPr lang="hu-HU" noProof="0" dirty="0"/>
              <a:t>térinformatikai programkönyvtárak: JavaScript, Python, Java, R, C/</a:t>
            </a:r>
            <a:r>
              <a:rPr lang="hu-HU" noProof="0" dirty="0" err="1"/>
              <a:t>C</a:t>
            </a:r>
            <a:r>
              <a:rPr lang="hu-HU" noProof="0" dirty="0"/>
              <a:t>++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113" y="1941245"/>
            <a:ext cx="3682730" cy="235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0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Főbb nyelvek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599134" cy="4754563"/>
          </a:xfrm>
        </p:spPr>
        <p:txBody>
          <a:bodyPr/>
          <a:lstStyle/>
          <a:p>
            <a:r>
              <a:rPr lang="hu-HU" dirty="0"/>
              <a:t>dinamikus</a:t>
            </a:r>
          </a:p>
          <a:p>
            <a:pPr lvl="1"/>
            <a:r>
              <a:rPr lang="hu-HU" dirty="0"/>
              <a:t>új nyelvek jelennek meg, mások kikopnak + divatok</a:t>
            </a:r>
          </a:p>
          <a:p>
            <a:pPr lvl="1"/>
            <a:r>
              <a:rPr lang="hu-HU" dirty="0"/>
              <a:t>fölösleges programnyelvet tanulni?</a:t>
            </a:r>
          </a:p>
          <a:p>
            <a:r>
              <a:rPr lang="hu-HU" noProof="0" dirty="0"/>
              <a:t>aki egy nyelvet ismer</a:t>
            </a:r>
          </a:p>
          <a:p>
            <a:pPr lvl="1"/>
            <a:r>
              <a:rPr lang="hu-HU" noProof="0" dirty="0"/>
              <a:t>az a hasonló (pl. ugyanolyan szintű) nyelveket is már majdnem ismeri</a:t>
            </a:r>
          </a:p>
          <a:p>
            <a:pPr lvl="1"/>
            <a:r>
              <a:rPr lang="hu-HU" noProof="0" dirty="0"/>
              <a:t>persze kicsit mások a kulcsszavak, mások a szintaktikai elemek (pl. zárójelezés)</a:t>
            </a:r>
          </a:p>
          <a:p>
            <a:pPr lvl="1"/>
            <a:r>
              <a:rPr lang="hu-HU" noProof="0" dirty="0"/>
              <a:t>de a különbségek nagyon gyorsan megtanulhatóak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331" y="4051501"/>
            <a:ext cx="3597975" cy="2023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37330" y="943773"/>
            <a:ext cx="3597975" cy="29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Python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neve</a:t>
            </a:r>
          </a:p>
          <a:p>
            <a:pPr lvl="1"/>
            <a:r>
              <a:rPr lang="hu-HU" noProof="0" dirty="0"/>
              <a:t>nem a kígyóról kapta a nevét</a:t>
            </a:r>
          </a:p>
          <a:p>
            <a:pPr lvl="1"/>
            <a:r>
              <a:rPr lang="hu-HU" noProof="0" dirty="0"/>
              <a:t>Monty Python…</a:t>
            </a:r>
          </a:p>
          <a:p>
            <a:r>
              <a:rPr lang="hu-HU" noProof="0" dirty="0"/>
              <a:t>eredete</a:t>
            </a:r>
          </a:p>
          <a:p>
            <a:pPr lvl="1"/>
            <a:r>
              <a:rPr lang="hu-HU" noProof="0" dirty="0"/>
              <a:t>1989, Guido van </a:t>
            </a:r>
            <a:r>
              <a:rPr lang="hu-HU" noProof="0" dirty="0" err="1"/>
              <a:t>Rossum</a:t>
            </a:r>
            <a:r>
              <a:rPr lang="hu-HU" noProof="0" dirty="0"/>
              <a:t>, ABC </a:t>
            </a:r>
            <a:r>
              <a:rPr lang="hu-HU" noProof="0" dirty="0" err="1"/>
              <a:t>nyevből</a:t>
            </a:r>
            <a:endParaRPr lang="hu-HU" noProof="0" dirty="0"/>
          </a:p>
          <a:p>
            <a:r>
              <a:rPr lang="hu-HU" noProof="0" dirty="0"/>
              <a:t>széles körben használják, pl. </a:t>
            </a:r>
            <a:r>
              <a:rPr lang="hu-HU" noProof="0" dirty="0" err="1"/>
              <a:t>data</a:t>
            </a:r>
            <a:r>
              <a:rPr lang="hu-HU" noProof="0" dirty="0"/>
              <a:t> </a:t>
            </a:r>
            <a:r>
              <a:rPr lang="hu-HU" noProof="0" dirty="0" err="1"/>
              <a:t>science-ben</a:t>
            </a:r>
            <a:endParaRPr lang="hu-HU" noProof="0" dirty="0"/>
          </a:p>
          <a:p>
            <a:pPr lvl="1"/>
            <a:r>
              <a:rPr lang="hu-HU" noProof="0" dirty="0" err="1"/>
              <a:t>BitTorrent</a:t>
            </a:r>
            <a:r>
              <a:rPr lang="hu-HU" noProof="0" dirty="0"/>
              <a:t> is Pythonban íródott</a:t>
            </a:r>
          </a:p>
          <a:p>
            <a:r>
              <a:rPr lang="hu-HU" noProof="0" dirty="0"/>
              <a:t>jól dokumentált, sok </a:t>
            </a:r>
            <a:r>
              <a:rPr lang="hu-HU" noProof="0" dirty="0" err="1"/>
              <a:t>tutorial</a:t>
            </a:r>
            <a:endParaRPr lang="hu-HU" noProof="0" dirty="0"/>
          </a:p>
          <a:p>
            <a:r>
              <a:rPr lang="hu-HU" noProof="0" dirty="0"/>
              <a:t>erős térinformatikai támogatás</a:t>
            </a:r>
          </a:p>
          <a:p>
            <a:pPr lvl="1"/>
            <a:r>
              <a:rPr lang="hu-HU" noProof="0" dirty="0"/>
              <a:t>csomagok/modulok</a:t>
            </a:r>
          </a:p>
          <a:p>
            <a:pPr lvl="1"/>
            <a:r>
              <a:rPr lang="hu-HU" noProof="0" dirty="0" err="1"/>
              <a:t>ArcGIS-be</a:t>
            </a:r>
            <a:r>
              <a:rPr lang="hu-HU" noProof="0" dirty="0"/>
              <a:t>, </a:t>
            </a:r>
            <a:r>
              <a:rPr lang="hu-HU" noProof="0" dirty="0" err="1"/>
              <a:t>QGIS-be</a:t>
            </a:r>
            <a:r>
              <a:rPr lang="hu-HU" noProof="0" dirty="0"/>
              <a:t>, GRASS </a:t>
            </a:r>
            <a:r>
              <a:rPr lang="hu-HU" noProof="0" dirty="0" err="1"/>
              <a:t>GIS-be</a:t>
            </a:r>
            <a:r>
              <a:rPr lang="hu-HU" noProof="0" dirty="0"/>
              <a:t> építve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382" y="174172"/>
            <a:ext cx="4137380" cy="2757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383" y="3123362"/>
            <a:ext cx="4137380" cy="2904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687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Mi a programozás?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nem 0-kat és 1-eket kell nézni éjszakába nyúlóan</a:t>
            </a:r>
          </a:p>
          <a:p>
            <a:r>
              <a:rPr lang="hu-HU" noProof="0" dirty="0"/>
              <a:t>hanem egyszerű utasításokat kell ügyesen, logikusan sorba rendezni, hogy egy feladatot a gép hatékonyan megoldjon általa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39698" y="3162372"/>
            <a:ext cx="4337990" cy="28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15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Python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magas szintű nyelv</a:t>
            </a:r>
          </a:p>
          <a:p>
            <a:r>
              <a:rPr lang="hu-HU" noProof="0" dirty="0"/>
              <a:t>a magas szintű nyelveken belül is a skála könnyebb/olvashatóbb végénél található</a:t>
            </a:r>
          </a:p>
          <a:p>
            <a:r>
              <a:rPr lang="hu-HU" noProof="0" dirty="0"/>
              <a:t>közkedvelt, a "kezdő programozók nyelve"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47" y="2980144"/>
            <a:ext cx="4760743" cy="30082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723" y="3002972"/>
            <a:ext cx="4656405" cy="29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47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kérdések?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Mi a programozás?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"rajzolj térképet"</a:t>
            </a:r>
          </a:p>
          <a:p>
            <a:pPr lvl="1"/>
            <a:r>
              <a:rPr lang="hu-HU" noProof="0" dirty="0"/>
              <a:t>túl általános, a gép nem tud vele mit kezdeni</a:t>
            </a:r>
          </a:p>
          <a:p>
            <a:r>
              <a:rPr lang="hu-HU" noProof="0" dirty="0"/>
              <a:t>"jelenítsd meg Európa térképét, kiemelve rajta Magyarországot, opcionálisan legyen rajta északjel"</a:t>
            </a:r>
          </a:p>
          <a:p>
            <a:pPr lvl="1"/>
            <a:r>
              <a:rPr lang="hu-HU" noProof="0" dirty="0"/>
              <a:t>alakul, de nem elég pontos, nem eléggé lebontott</a:t>
            </a:r>
          </a:p>
          <a:p>
            <a:r>
              <a:rPr lang="hu-HU" noProof="0" dirty="0"/>
              <a:t>"nyiss egy képvásznat, jeleníts meg rajta Európa körvonalát fekete színnel WGS-84 vetületben, ezután újabb rétegként jelenítsd meg Magyarország poligonját szürke </a:t>
            </a:r>
            <a:r>
              <a:rPr lang="hu-HU" noProof="0" dirty="0" err="1"/>
              <a:t>kitöltőszínnel</a:t>
            </a:r>
            <a:r>
              <a:rPr lang="hu-HU" noProof="0" dirty="0"/>
              <a:t>, helyezz a jobb alsó sarokba északjelet, amennyiben a felhasználó ezt az opciót választja, végül mentsd el a képvásznat </a:t>
            </a:r>
            <a:r>
              <a:rPr lang="hu-HU" noProof="0" dirty="0" err="1"/>
              <a:t>terkep.png</a:t>
            </a:r>
            <a:r>
              <a:rPr lang="hu-HU" noProof="0" dirty="0"/>
              <a:t> néven"</a:t>
            </a:r>
          </a:p>
          <a:p>
            <a:pPr lvl="1"/>
            <a:r>
              <a:rPr lang="hu-HU" noProof="0" dirty="0"/>
              <a:t>ez már jó lesz</a:t>
            </a:r>
          </a:p>
          <a:p>
            <a:pPr lvl="1"/>
            <a:r>
              <a:rPr lang="hu-HU" noProof="0" dirty="0"/>
              <a:t>egy térképkészítésre kialakított programnyelvben meg lehetne valósítani</a:t>
            </a:r>
          </a:p>
          <a:p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0722" y="96838"/>
            <a:ext cx="3371850" cy="21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8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Mi a programozás? – paprikás krumpli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noProof="0" dirty="0"/>
              <a:t>Ha </a:t>
            </a:r>
            <a:r>
              <a:rPr lang="hu-HU" noProof="0" dirty="0"/>
              <a:t>nincs meg otthon minden hozzávaló, </a:t>
            </a:r>
            <a:r>
              <a:rPr lang="hu-HU" b="1" i="1" noProof="0" dirty="0"/>
              <a:t>akkor</a:t>
            </a:r>
          </a:p>
          <a:p>
            <a:r>
              <a:rPr lang="hu-HU" noProof="0" dirty="0"/>
              <a:t>	menjünk el vásárolni,</a:t>
            </a:r>
          </a:p>
          <a:p>
            <a:r>
              <a:rPr lang="hu-HU" b="1" i="1" noProof="0" dirty="0"/>
              <a:t>egyébként</a:t>
            </a:r>
          </a:p>
          <a:p>
            <a:r>
              <a:rPr lang="hu-HU" noProof="0" dirty="0"/>
              <a:t>	vegyük ki a kamrából a hozzávalókat.</a:t>
            </a:r>
          </a:p>
          <a:p>
            <a:r>
              <a:rPr lang="hu-HU" noProof="0" dirty="0"/>
              <a:t>Tisztítsuk meg és vágjuk fel a hagymát és a krumplit.</a:t>
            </a:r>
          </a:p>
          <a:p>
            <a:r>
              <a:rPr lang="hu-HU" noProof="0" dirty="0"/>
              <a:t>Gyújtsuk meg a gázt és tegyük fel az edényt, majd bele az </a:t>
            </a:r>
            <a:r>
              <a:rPr lang="hu-HU" noProof="0" dirty="0" err="1"/>
              <a:t>olajat</a:t>
            </a:r>
            <a:r>
              <a:rPr lang="hu-HU" noProof="0" dirty="0"/>
              <a:t> és a hagymát.</a:t>
            </a:r>
          </a:p>
          <a:p>
            <a:r>
              <a:rPr lang="hu-HU" b="1" i="1" noProof="0" dirty="0"/>
              <a:t>Ismételjük, amíg</a:t>
            </a:r>
            <a:r>
              <a:rPr lang="hu-HU" noProof="0" dirty="0"/>
              <a:t> nem pirul meg a hagyma</a:t>
            </a:r>
          </a:p>
          <a:p>
            <a:r>
              <a:rPr lang="hu-HU" noProof="0" dirty="0"/>
              <a:t>	kavarjuk meg</a:t>
            </a:r>
          </a:p>
          <a:p>
            <a:r>
              <a:rPr lang="hu-HU" noProof="0" dirty="0"/>
              <a:t>	és várjunk fél percet!</a:t>
            </a:r>
          </a:p>
          <a:p>
            <a:r>
              <a:rPr lang="hu-HU" noProof="0" dirty="0"/>
              <a:t>Tegyük bele a piros paprikát. […]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224" y="174172"/>
            <a:ext cx="3221342" cy="269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4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Mi a programozás?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tipikus mondatok:</a:t>
            </a:r>
          </a:p>
          <a:p>
            <a:pPr lvl="1"/>
            <a:r>
              <a:rPr lang="hu-HU" noProof="0" dirty="0"/>
              <a:t>csináld ezt, majd csináld azt</a:t>
            </a:r>
          </a:p>
          <a:p>
            <a:pPr lvl="1"/>
            <a:r>
              <a:rPr lang="hu-HU" noProof="0" dirty="0"/>
              <a:t>ha ez a feltétel teljesül, csináld azt</a:t>
            </a:r>
          </a:p>
          <a:p>
            <a:pPr lvl="1"/>
            <a:r>
              <a:rPr lang="hu-HU" noProof="0" dirty="0"/>
              <a:t>ha ez a feltétel teljesül, csináld azt, egyébként meg csináld amazt</a:t>
            </a:r>
          </a:p>
          <a:p>
            <a:pPr lvl="1"/>
            <a:r>
              <a:rPr lang="hu-HU" noProof="0" dirty="0"/>
              <a:t>ismételd meg ennyiszer ezt a lépést</a:t>
            </a:r>
          </a:p>
          <a:p>
            <a:pPr lvl="1"/>
            <a:r>
              <a:rPr lang="hu-HU" noProof="0" dirty="0"/>
              <a:t>ismételd meg ennek az elemeire ezt a lépést</a:t>
            </a:r>
          </a:p>
          <a:p>
            <a:pPr lvl="1"/>
            <a:r>
              <a:rPr lang="hu-HU" noProof="0" dirty="0"/>
              <a:t>ismételd meg ezt a lépést mindaddig, amíg csak nem teljesül ez a feltétel</a:t>
            </a:r>
          </a:p>
          <a:p>
            <a:r>
              <a:rPr lang="hu-HU" noProof="0" dirty="0"/>
              <a:t>példák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jó programozó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képes absztrakcióra</a:t>
            </a:r>
          </a:p>
          <a:p>
            <a:pPr lvl="1"/>
            <a:r>
              <a:rPr lang="hu-HU" noProof="0" dirty="0"/>
              <a:t>modellben, algoritmusban képes gondolkozni</a:t>
            </a:r>
          </a:p>
          <a:p>
            <a:pPr lvl="1"/>
            <a:r>
              <a:rPr lang="hu-HU" noProof="0" dirty="0"/>
              <a:t>elkülöníti a lényegest a fölöslegestől</a:t>
            </a:r>
          </a:p>
          <a:p>
            <a:r>
              <a:rPr lang="hu-HU" noProof="0" dirty="0"/>
              <a:t>ügyesen fogalmaz</a:t>
            </a:r>
          </a:p>
          <a:p>
            <a:pPr lvl="1"/>
            <a:r>
              <a:rPr lang="hu-HU" noProof="0" dirty="0"/>
              <a:t>a programozási nyelv is egy nyelv, bár nem emberek beszélik</a:t>
            </a:r>
          </a:p>
          <a:p>
            <a:pPr lvl="1"/>
            <a:r>
              <a:rPr lang="hu-HU" noProof="0" dirty="0"/>
              <a:t>ismernünk kell a nyelvi elemeket</a:t>
            </a:r>
          </a:p>
          <a:p>
            <a:pPr lvl="1"/>
            <a:r>
              <a:rPr lang="hu-HU" noProof="0" dirty="0"/>
              <a:t>a gondolatunkat meg kell tudnunk fogalmazni a nyelvi elemek segítségével, a nyelv szabályait (maximálisan!) figyelembe véve</a:t>
            </a:r>
          </a:p>
          <a:p>
            <a:r>
              <a:rPr lang="hu-HU" noProof="0" dirty="0"/>
              <a:t>kitartó, állhatatos</a:t>
            </a:r>
          </a:p>
          <a:p>
            <a:pPr lvl="1"/>
            <a:r>
              <a:rPr lang="hu-HU" noProof="0" dirty="0"/>
              <a:t>a programozással töltött idő jelentős része a hiba keresésével telik el</a:t>
            </a:r>
          </a:p>
          <a:p>
            <a:pPr lvl="1"/>
            <a:r>
              <a:rPr lang="hu-HU" noProof="0" dirty="0"/>
              <a:t>addig kell javítani a programot, amíg jó nem lesz (ez néha nem könnyű)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829" y="140835"/>
            <a:ext cx="3669106" cy="2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jó programozó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kreatív</a:t>
            </a:r>
          </a:p>
          <a:p>
            <a:pPr lvl="1"/>
            <a:r>
              <a:rPr lang="hu-HU" noProof="0" dirty="0"/>
              <a:t>feltalálja magát olyan váratlan helyzetekben, amikor a program nem működik, vagy nem úgy működik, ahogy kéne</a:t>
            </a:r>
          </a:p>
          <a:p>
            <a:pPr lvl="1"/>
            <a:r>
              <a:rPr lang="hu-HU" noProof="0" dirty="0"/>
              <a:t>a feladatnak alternatív megoldási útjait is képes felismerni, megvalósítani</a:t>
            </a:r>
          </a:p>
          <a:p>
            <a:pPr lvl="1"/>
            <a:r>
              <a:rPr lang="hu-HU" noProof="0" dirty="0"/>
              <a:t>pl. túl lassú a program, hatékonyabb megoldást kell találni</a:t>
            </a:r>
          </a:p>
          <a:p>
            <a:r>
              <a:rPr lang="hu-HU" noProof="0" dirty="0"/>
              <a:t>szeret elmerülni a feladataiban</a:t>
            </a:r>
          </a:p>
          <a:p>
            <a:pPr lvl="1"/>
            <a:r>
              <a:rPr lang="hu-HU" noProof="0" dirty="0"/>
              <a:t>egy programot nem lehet röpke félpercnyi szabadidődarabokban megírni</a:t>
            </a:r>
          </a:p>
          <a:p>
            <a:pPr lvl="1"/>
            <a:r>
              <a:rPr lang="hu-HU" noProof="0" dirty="0"/>
              <a:t>cserébe: flow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1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 program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noProof="0" dirty="0"/>
              <a:t>ha soha nem programoztunk, a jól megírt ("olvasható") kódot többé-kevésbé akkor is tudjuk értelmezni</a:t>
            </a:r>
          </a:p>
          <a:p>
            <a:endParaRPr lang="hu-HU" noProof="0" dirty="0"/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jelszoFajl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open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('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jelszo.txt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')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jelszo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jelszoFajl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read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('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Add meg a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jelszavad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!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')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probalkozas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input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probalkozas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jelszo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('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Sikeres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belépés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az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oldalra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')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probalkozas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'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12345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':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   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('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Minden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hülyének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ez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a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jelszava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…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Változtasd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meg!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')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else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('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Hozzáférés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megtagadva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')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b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 lvl="2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6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1702</Words>
  <Application>Microsoft Office PowerPoint</Application>
  <PresentationFormat>Szélesvásznú</PresentationFormat>
  <Paragraphs>293</Paragraphs>
  <Slides>31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6" baseType="lpstr">
      <vt:lpstr>Arial</vt:lpstr>
      <vt:lpstr>Arial Narrow</vt:lpstr>
      <vt:lpstr>Calibri</vt:lpstr>
      <vt:lpstr>Courier New</vt:lpstr>
      <vt:lpstr>Office-téma</vt:lpstr>
      <vt:lpstr>Programozáselmélet</vt:lpstr>
      <vt:lpstr>Mi a programozás?</vt:lpstr>
      <vt:lpstr>Mi a programozás?</vt:lpstr>
      <vt:lpstr>Mi a programozás?</vt:lpstr>
      <vt:lpstr>Mi a programozás? – paprikás krumpli </vt:lpstr>
      <vt:lpstr>Mi a programozás?</vt:lpstr>
      <vt:lpstr>A jó programozó</vt:lpstr>
      <vt:lpstr>A jó programozó</vt:lpstr>
      <vt:lpstr>A program</vt:lpstr>
      <vt:lpstr>A program</vt:lpstr>
      <vt:lpstr>A programozás lépései</vt:lpstr>
      <vt:lpstr>Olvashatóság és dokumentálás</vt:lpstr>
      <vt:lpstr>Programozási paradigmák</vt:lpstr>
      <vt:lpstr>Programozási paradigmák</vt:lpstr>
      <vt:lpstr>Programozási paradigmák – imperatív</vt:lpstr>
      <vt:lpstr>Programozási paradigmák – dekleratív</vt:lpstr>
      <vt:lpstr>Főbb programozási elemek</vt:lpstr>
      <vt:lpstr>Főbb programozási elemek</vt:lpstr>
      <vt:lpstr>Főbb programozási elemek</vt:lpstr>
      <vt:lpstr>Főbb programozási elemek – strukturális paradigma</vt:lpstr>
      <vt:lpstr>A programozási nyelvek</vt:lpstr>
      <vt:lpstr>A programozási nyelvek</vt:lpstr>
      <vt:lpstr>Nyelvek csoportosítása</vt:lpstr>
      <vt:lpstr>Nyelvek csoportosítása</vt:lpstr>
      <vt:lpstr>Nyelvek csoportosítása</vt:lpstr>
      <vt:lpstr>Főbb nyelvek</vt:lpstr>
      <vt:lpstr>Főbb nyelvek</vt:lpstr>
      <vt:lpstr>Főbb nyelvek</vt:lpstr>
      <vt:lpstr>Python</vt:lpstr>
      <vt:lpstr>Python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47</cp:revision>
  <dcterms:created xsi:type="dcterms:W3CDTF">2021-09-14T06:27:21Z</dcterms:created>
  <dcterms:modified xsi:type="dcterms:W3CDTF">2023-09-11T15:33:51Z</dcterms:modified>
</cp:coreProperties>
</file>